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jQEgNtjr7MIqijIr2//953RA9u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OpenSans-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italic.fntdata"/><Relationship Id="rId25" Type="http://schemas.openxmlformats.org/officeDocument/2006/relationships/font" Target="fonts/OpenSans-bold.fntdata"/><Relationship Id="rId28" Type="http://customschemas.google.com/relationships/presentationmetadata" Target="metadata"/><Relationship Id="rId27"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NZ"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r>
              <a:rPr lang="en-NZ"/>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9"/>
          <p:cNvSpPr/>
          <p:nvPr>
            <p:ph idx="2" type="pic"/>
          </p:nvPr>
        </p:nvSpPr>
        <p:spPr>
          <a:xfrm>
            <a:off x="5183188" y="987425"/>
            <a:ext cx="6172200" cy="4873625"/>
          </a:xfrm>
          <a:prstGeom prst="rect">
            <a:avLst/>
          </a:prstGeom>
          <a:noFill/>
          <a:ln>
            <a:noFill/>
          </a:ln>
        </p:spPr>
      </p:sp>
      <p:sp>
        <p:nvSpPr>
          <p:cNvPr id="68" name="Google Shape;68;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NZ"/>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pic>
        <p:nvPicPr>
          <p:cNvPr descr="A picture containing cup, coffee, food, beverage&#10;&#10;Description automatically generated" id="88" name="Google Shape;88;p1"/>
          <p:cNvPicPr preferRelativeResize="0"/>
          <p:nvPr/>
        </p:nvPicPr>
        <p:blipFill rotWithShape="1">
          <a:blip r:embed="rId4">
            <a:alphaModFix amt="35000"/>
          </a:blip>
          <a:srcRect b="0" l="0" r="0" t="0"/>
          <a:stretch/>
        </p:blipFill>
        <p:spPr>
          <a:xfrm>
            <a:off x="20" y="10"/>
            <a:ext cx="12191980" cy="6857990"/>
          </a:xfrm>
          <a:prstGeom prst="rect">
            <a:avLst/>
          </a:prstGeom>
          <a:noFill/>
          <a:ln>
            <a:noFill/>
          </a:ln>
        </p:spPr>
      </p:pic>
      <p:sp>
        <p:nvSpPr>
          <p:cNvPr id="89" name="Google Shape;89;p1"/>
          <p:cNvSpPr txBox="1"/>
          <p:nvPr>
            <p:ph type="ctrTitle"/>
          </p:nvPr>
        </p:nvSpPr>
        <p:spPr>
          <a:xfrm>
            <a:off x="1370693" y="1087120"/>
            <a:ext cx="9440034" cy="264838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lang="en-NZ" sz="7200"/>
              <a:t>Artificial Intelligence 🡪 Information Security</a:t>
            </a:r>
            <a:endParaRPr/>
          </a:p>
        </p:txBody>
      </p:sp>
      <p:sp>
        <p:nvSpPr>
          <p:cNvPr id="90" name="Google Shape;90;p1"/>
          <p:cNvSpPr txBox="1"/>
          <p:nvPr>
            <p:ph idx="1" type="subTitle"/>
          </p:nvPr>
        </p:nvSpPr>
        <p:spPr>
          <a:xfrm>
            <a:off x="1370693" y="3910649"/>
            <a:ext cx="9440034" cy="139795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lang="en-NZ" sz="2800"/>
              <a:t>COMP821 Information Security </a:t>
            </a:r>
            <a:endParaRPr/>
          </a:p>
          <a:p>
            <a:pPr indent="0" lvl="0" marL="0" rtl="0" algn="ctr">
              <a:lnSpc>
                <a:spcPct val="90000"/>
              </a:lnSpc>
              <a:spcBef>
                <a:spcPts val="1000"/>
              </a:spcBef>
              <a:spcAft>
                <a:spcPts val="0"/>
              </a:spcAft>
              <a:buClr>
                <a:schemeClr val="dk1"/>
              </a:buClr>
              <a:buSzPts val="2800"/>
              <a:buNone/>
            </a:pPr>
            <a:r>
              <a:rPr lang="en-NZ" sz="2800"/>
              <a:t>Semester  1 2024</a:t>
            </a:r>
            <a:endParaRPr/>
          </a:p>
        </p:txBody>
      </p:sp>
      <p:sp>
        <p:nvSpPr>
          <p:cNvPr id="91" name="Google Shape;91;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92" name="Google Shape;92;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174" name="Google Shape;17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NZ"/>
              <a:t>‹#›</a:t>
            </a:fld>
            <a:endParaRPr/>
          </a:p>
        </p:txBody>
      </p:sp>
      <p:pic>
        <p:nvPicPr>
          <p:cNvPr id="175" name="Google Shape;175;p10"/>
          <p:cNvPicPr preferRelativeResize="0"/>
          <p:nvPr/>
        </p:nvPicPr>
        <p:blipFill rotWithShape="1">
          <a:blip r:embed="rId3">
            <a:alphaModFix/>
          </a:blip>
          <a:srcRect b="0" l="0" r="0" t="0"/>
          <a:stretch/>
        </p:blipFill>
        <p:spPr>
          <a:xfrm>
            <a:off x="635533" y="0"/>
            <a:ext cx="1092093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181" name="Google Shape;18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NZ"/>
              <a:t>‹#›</a:t>
            </a:fld>
            <a:endParaRPr/>
          </a:p>
        </p:txBody>
      </p:sp>
      <p:pic>
        <p:nvPicPr>
          <p:cNvPr id="182" name="Google Shape;182;p11"/>
          <p:cNvPicPr preferRelativeResize="0"/>
          <p:nvPr/>
        </p:nvPicPr>
        <p:blipFill rotWithShape="1">
          <a:blip r:embed="rId3">
            <a:alphaModFix/>
          </a:blip>
          <a:srcRect b="0" l="0" r="0" t="0"/>
          <a:stretch/>
        </p:blipFill>
        <p:spPr>
          <a:xfrm>
            <a:off x="507459" y="0"/>
            <a:ext cx="11177081"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lang="en-NZ">
                <a:solidFill>
                  <a:srgbClr val="FF0000"/>
                </a:solidFill>
              </a:rPr>
              <a:t>SOURCE 4</a:t>
            </a:r>
            <a:r>
              <a:rPr lang="en-NZ"/>
              <a:t> de Azambuja et al, 2023: AI -based cyber-attacks</a:t>
            </a:r>
            <a:endParaRPr/>
          </a:p>
        </p:txBody>
      </p:sp>
      <p:sp>
        <p:nvSpPr>
          <p:cNvPr id="188" name="Google Shape;188;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NZ"/>
              <a:t>Industry 4.0:  Technological development paves the way for intelligent factories with machines based on automated and digitized manufacturing systems. ….. interconnection of the physical and technological environment ,  remote data processing</a:t>
            </a:r>
            <a:endParaRPr/>
          </a:p>
          <a:p>
            <a:pPr indent="-228600" lvl="0" marL="228600" rtl="0" algn="l">
              <a:lnSpc>
                <a:spcPct val="90000"/>
              </a:lnSpc>
              <a:spcBef>
                <a:spcPts val="1000"/>
              </a:spcBef>
              <a:spcAft>
                <a:spcPts val="0"/>
              </a:spcAft>
              <a:buClr>
                <a:schemeClr val="dk1"/>
              </a:buClr>
              <a:buSzPts val="2800"/>
              <a:buChar char="•"/>
            </a:pPr>
            <a:r>
              <a:rPr lang="en-NZ"/>
              <a:t>Cyber-physical systems: networked physical processes integrated with cybernetic components, sensors, and actuators, which interact in a process monitoring cycle, providing information for decision-making in the production line</a:t>
            </a:r>
            <a:endParaRPr/>
          </a:p>
        </p:txBody>
      </p:sp>
      <p:sp>
        <p:nvSpPr>
          <p:cNvPr id="189" name="Google Shape;18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190" name="Google Shape;19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NZ"/>
              <a:t>Industry 4.0: Targets and attacks</a:t>
            </a:r>
            <a:endParaRPr/>
          </a:p>
        </p:txBody>
      </p:sp>
      <p:pic>
        <p:nvPicPr>
          <p:cNvPr id="196" name="Google Shape;196;p13"/>
          <p:cNvPicPr preferRelativeResize="0"/>
          <p:nvPr>
            <p:ph idx="1" type="body"/>
          </p:nvPr>
        </p:nvPicPr>
        <p:blipFill rotWithShape="1">
          <a:blip r:embed="rId3">
            <a:alphaModFix/>
          </a:blip>
          <a:srcRect b="0" l="0" r="0" t="0"/>
          <a:stretch/>
        </p:blipFill>
        <p:spPr>
          <a:xfrm>
            <a:off x="1016157" y="1825625"/>
            <a:ext cx="10159685" cy="4351338"/>
          </a:xfrm>
          <a:prstGeom prst="rect">
            <a:avLst/>
          </a:prstGeom>
          <a:noFill/>
          <a:ln>
            <a:noFill/>
          </a:ln>
        </p:spPr>
      </p:pic>
      <p:sp>
        <p:nvSpPr>
          <p:cNvPr id="197" name="Google Shape;19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198" name="Google Shape;19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NZ"/>
              <a:t>NN approaches for cyber security</a:t>
            </a:r>
            <a:endParaRPr/>
          </a:p>
        </p:txBody>
      </p:sp>
      <p:pic>
        <p:nvPicPr>
          <p:cNvPr id="204" name="Google Shape;204;p14"/>
          <p:cNvPicPr preferRelativeResize="0"/>
          <p:nvPr>
            <p:ph idx="1" type="body"/>
          </p:nvPr>
        </p:nvPicPr>
        <p:blipFill rotWithShape="1">
          <a:blip r:embed="rId3">
            <a:alphaModFix/>
          </a:blip>
          <a:srcRect b="0" l="0" r="0" t="0"/>
          <a:stretch/>
        </p:blipFill>
        <p:spPr>
          <a:xfrm>
            <a:off x="838200" y="3014576"/>
            <a:ext cx="10515600" cy="1973436"/>
          </a:xfrm>
          <a:prstGeom prst="rect">
            <a:avLst/>
          </a:prstGeom>
          <a:noFill/>
          <a:ln>
            <a:noFill/>
          </a:ln>
        </p:spPr>
      </p:pic>
      <p:sp>
        <p:nvSpPr>
          <p:cNvPr id="205" name="Google Shape;20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206" name="Google Shape;20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NZ">
                <a:solidFill>
                  <a:srgbClr val="FF0000"/>
                </a:solidFill>
              </a:rPr>
              <a:t>SOURCE 5 Ali et al, 2023 </a:t>
            </a:r>
            <a:r>
              <a:rPr lang="en-NZ">
                <a:solidFill>
                  <a:schemeClr val="dk1"/>
                </a:solidFill>
              </a:rPr>
              <a:t>SECTION III.THE USE OF ARTIFICIAL INTELLIGENCE BY CYBER ATTACKERS</a:t>
            </a:r>
            <a:endParaRPr/>
          </a:p>
        </p:txBody>
      </p:sp>
      <p:sp>
        <p:nvSpPr>
          <p:cNvPr id="212" name="Google Shape;212;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NZ"/>
              <a:t>A. Tools for Deepfakes: create or manipulate visual and audio content to appear authentic</a:t>
            </a:r>
            <a:endParaRPr/>
          </a:p>
          <a:p>
            <a:pPr indent="-228600" lvl="0" marL="228600" rtl="0" algn="l">
              <a:lnSpc>
                <a:spcPct val="90000"/>
              </a:lnSpc>
              <a:spcBef>
                <a:spcPts val="1000"/>
              </a:spcBef>
              <a:spcAft>
                <a:spcPts val="0"/>
              </a:spcAft>
              <a:buClr>
                <a:schemeClr val="dk1"/>
              </a:buClr>
              <a:buSzPts val="2800"/>
              <a:buChar char="•"/>
            </a:pPr>
            <a:r>
              <a:rPr lang="en-NZ"/>
              <a:t>B. Artificial Intelligence-Supported Password Guessing </a:t>
            </a:r>
            <a:endParaRPr/>
          </a:p>
          <a:p>
            <a:pPr indent="-228600" lvl="0" marL="228600" rtl="0" algn="l">
              <a:lnSpc>
                <a:spcPct val="90000"/>
              </a:lnSpc>
              <a:spcBef>
                <a:spcPts val="1000"/>
              </a:spcBef>
              <a:spcAft>
                <a:spcPts val="0"/>
              </a:spcAft>
              <a:buClr>
                <a:schemeClr val="dk1"/>
              </a:buClr>
              <a:buSzPts val="2800"/>
              <a:buChar char="•"/>
            </a:pPr>
            <a:r>
              <a:rPr lang="en-NZ"/>
              <a:t>C. Impersonation Of Humans On Social Media Platforms </a:t>
            </a:r>
            <a:endParaRPr/>
          </a:p>
          <a:p>
            <a:pPr indent="-228600" lvl="0" marL="228600" rtl="0" algn="l">
              <a:lnSpc>
                <a:spcPct val="90000"/>
              </a:lnSpc>
              <a:spcBef>
                <a:spcPts val="1000"/>
              </a:spcBef>
              <a:spcAft>
                <a:spcPts val="0"/>
              </a:spcAft>
              <a:buClr>
                <a:schemeClr val="dk1"/>
              </a:buClr>
              <a:buSzPts val="2800"/>
              <a:buChar char="•"/>
            </a:pPr>
            <a:r>
              <a:rPr lang="en-NZ"/>
              <a:t>D. Tools for Artificial Intelligence Supported Hacks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13" name="Google Shape;2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214" name="Google Shape;2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6"/>
          <p:cNvSpPr txBox="1"/>
          <p:nvPr>
            <p:ph type="title"/>
          </p:nvPr>
        </p:nvSpPr>
        <p:spPr>
          <a:xfrm>
            <a:off x="160249" y="85726"/>
            <a:ext cx="10353900" cy="79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lang="en-NZ">
                <a:solidFill>
                  <a:srgbClr val="FF0000"/>
                </a:solidFill>
              </a:rPr>
              <a:t>SOURCE 6</a:t>
            </a:r>
            <a:r>
              <a:rPr lang="en-NZ"/>
              <a:t> Gupta et al 2023</a:t>
            </a:r>
            <a:endParaRPr/>
          </a:p>
        </p:txBody>
      </p:sp>
      <p:pic>
        <p:nvPicPr>
          <p:cNvPr id="220" name="Google Shape;220;p16"/>
          <p:cNvPicPr preferRelativeResize="0"/>
          <p:nvPr>
            <p:ph idx="1" type="body"/>
          </p:nvPr>
        </p:nvPicPr>
        <p:blipFill rotWithShape="1">
          <a:blip r:embed="rId3">
            <a:alphaModFix/>
          </a:blip>
          <a:srcRect b="0" l="0" r="0" t="0"/>
          <a:stretch/>
        </p:blipFill>
        <p:spPr>
          <a:xfrm>
            <a:off x="61188" y="937432"/>
            <a:ext cx="8168412" cy="5834842"/>
          </a:xfrm>
          <a:prstGeom prst="rect">
            <a:avLst/>
          </a:prstGeom>
          <a:noFill/>
          <a:ln>
            <a:noFill/>
          </a:ln>
        </p:spPr>
      </p:pic>
      <p:sp>
        <p:nvSpPr>
          <p:cNvPr id="221" name="Google Shape;221;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222" name="Google Shape;22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sp>
        <p:nvSpPr>
          <p:cNvPr id="223" name="Google Shape;223;p16"/>
          <p:cNvSpPr txBox="1"/>
          <p:nvPr/>
        </p:nvSpPr>
        <p:spPr>
          <a:xfrm>
            <a:off x="8892540" y="4660225"/>
            <a:ext cx="294132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NZ" sz="1800" u="none" strike="noStrike">
                <a:solidFill>
                  <a:schemeClr val="dk1"/>
                </a:solidFill>
                <a:latin typeface="Arial"/>
                <a:ea typeface="Arial"/>
                <a:cs typeface="Arial"/>
                <a:sym typeface="Arial"/>
              </a:rPr>
              <a:t>FIGURE 3. </a:t>
            </a:r>
            <a:r>
              <a:rPr b="0" i="0" lang="en-NZ" sz="1800" u="none" strike="noStrike">
                <a:solidFill>
                  <a:schemeClr val="dk1"/>
                </a:solidFill>
                <a:latin typeface="Arial"/>
                <a:ea typeface="Arial"/>
                <a:cs typeface="Arial"/>
                <a:sym typeface="Arial"/>
              </a:rPr>
              <a:t>A roadmap of GenAI and ChatGPT in Cybersecurity and privacy</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NZ"/>
              <a:t>Successful attacks on ChatGPT– examples </a:t>
            </a:r>
            <a:endParaRPr/>
          </a:p>
        </p:txBody>
      </p:sp>
      <p:sp>
        <p:nvSpPr>
          <p:cNvPr id="229" name="Google Shape;229;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0" i="0" lang="en-NZ" sz="1800" u="none" strike="noStrike">
                <a:latin typeface="Times"/>
                <a:ea typeface="Times"/>
                <a:cs typeface="Times"/>
                <a:sym typeface="Times"/>
              </a:rPr>
              <a:t>Jailbreaking:  making  ChatGPT to respond  beyond  OpenAI’s internal governance and ethics policies , by </a:t>
            </a:r>
            <a:r>
              <a:rPr lang="en-NZ" sz="1800">
                <a:latin typeface="Times"/>
                <a:ea typeface="Times"/>
                <a:cs typeface="Times"/>
                <a:sym typeface="Times"/>
              </a:rPr>
              <a:t>i</a:t>
            </a:r>
            <a:r>
              <a:rPr b="0" i="0" lang="en-NZ" sz="1800" u="none" strike="noStrike">
                <a:latin typeface="Times"/>
                <a:ea typeface="Times"/>
                <a:cs typeface="Times"/>
                <a:sym typeface="Times"/>
              </a:rPr>
              <a:t>nserting specific prompts. Methods: Do anything now (DAN), SWITCH, Character play, others. Leads to  the generation of harmful content, the spreading of disinformation, and other malevolent uses of AI.  </a:t>
            </a:r>
            <a:endParaRPr/>
          </a:p>
          <a:p>
            <a:pPr indent="-228600" lvl="0" marL="228600" rtl="0" algn="l">
              <a:lnSpc>
                <a:spcPct val="90000"/>
              </a:lnSpc>
              <a:spcBef>
                <a:spcPts val="1000"/>
              </a:spcBef>
              <a:spcAft>
                <a:spcPts val="0"/>
              </a:spcAft>
              <a:buClr>
                <a:schemeClr val="dk1"/>
              </a:buClr>
              <a:buSzPts val="1800"/>
              <a:buChar char="•"/>
            </a:pPr>
            <a:r>
              <a:rPr lang="en-NZ" sz="1800">
                <a:latin typeface="Times"/>
                <a:ea typeface="Times"/>
                <a:cs typeface="Times"/>
                <a:sym typeface="Times"/>
              </a:rPr>
              <a:t>R</a:t>
            </a:r>
            <a:r>
              <a:rPr b="0" i="0" lang="en-NZ" sz="1800" u="none" strike="noStrike">
                <a:latin typeface="Times"/>
                <a:ea typeface="Times"/>
                <a:cs typeface="Times"/>
                <a:sym typeface="Times"/>
              </a:rPr>
              <a:t>everse psychology:  exploiting the AI model’s natural tendency to correct inaccuracies. E.g., ChatGPT initially refuses to give the list of websites for downloading pirated. With the  psychological reversal of the question, ChatGPT  gives the desired response.</a:t>
            </a:r>
            <a:endParaRPr/>
          </a:p>
          <a:p>
            <a:pPr indent="-228600" lvl="0" marL="228600" rtl="0" algn="l">
              <a:lnSpc>
                <a:spcPct val="90000"/>
              </a:lnSpc>
              <a:spcBef>
                <a:spcPts val="1000"/>
              </a:spcBef>
              <a:spcAft>
                <a:spcPts val="0"/>
              </a:spcAft>
              <a:buClr>
                <a:schemeClr val="dk1"/>
              </a:buClr>
              <a:buSzPts val="1800"/>
              <a:buChar char="•"/>
            </a:pPr>
            <a:r>
              <a:rPr b="0" i="0" lang="en-NZ" sz="1800" u="none" strike="noStrike">
                <a:latin typeface="Times"/>
                <a:ea typeface="Times"/>
                <a:cs typeface="Times"/>
                <a:sym typeface="Times"/>
              </a:rPr>
              <a:t>Prompt injection – </a:t>
            </a:r>
            <a:r>
              <a:rPr lang="en-NZ" sz="1800">
                <a:latin typeface="Times"/>
                <a:ea typeface="Times"/>
                <a:cs typeface="Times"/>
                <a:sym typeface="Times"/>
              </a:rPr>
              <a:t>to force revealing</a:t>
            </a:r>
            <a:r>
              <a:rPr b="0" i="0" lang="en-NZ" sz="1800" u="none" strike="noStrike">
                <a:latin typeface="Times"/>
                <a:ea typeface="Times"/>
                <a:cs typeface="Times"/>
                <a:sym typeface="Times"/>
              </a:rPr>
              <a:t> information not intended for the user, </a:t>
            </a:r>
            <a:endParaRPr/>
          </a:p>
        </p:txBody>
      </p:sp>
      <p:sp>
        <p:nvSpPr>
          <p:cNvPr id="230" name="Google Shape;23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231" name="Google Shape;23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NZ"/>
              <a:t>ChatGPT FOR CYBER OFFENSE</a:t>
            </a:r>
            <a:br>
              <a:rPr lang="en-NZ"/>
            </a:br>
            <a:endParaRPr/>
          </a:p>
        </p:txBody>
      </p:sp>
      <p:sp>
        <p:nvSpPr>
          <p:cNvPr id="237" name="Google Shape;237;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NZ"/>
              <a:t>Social Engineering and Phishing</a:t>
            </a:r>
            <a:endParaRPr/>
          </a:p>
          <a:p>
            <a:pPr indent="-228600" lvl="0" marL="228600" rtl="0" algn="l">
              <a:lnSpc>
                <a:spcPct val="90000"/>
              </a:lnSpc>
              <a:spcBef>
                <a:spcPts val="1000"/>
              </a:spcBef>
              <a:spcAft>
                <a:spcPts val="0"/>
              </a:spcAft>
              <a:buClr>
                <a:schemeClr val="dk1"/>
              </a:buClr>
              <a:buSzPts val="2800"/>
              <a:buChar char="•"/>
            </a:pPr>
            <a:r>
              <a:rPr lang="en-NZ"/>
              <a:t>Automated hacking</a:t>
            </a:r>
            <a:endParaRPr/>
          </a:p>
          <a:p>
            <a:pPr indent="-228600" lvl="0" marL="228600" rtl="0" algn="l">
              <a:lnSpc>
                <a:spcPct val="90000"/>
              </a:lnSpc>
              <a:spcBef>
                <a:spcPts val="1000"/>
              </a:spcBef>
              <a:spcAft>
                <a:spcPts val="0"/>
              </a:spcAft>
              <a:buClr>
                <a:schemeClr val="dk1"/>
              </a:buClr>
              <a:buSzPts val="2800"/>
              <a:buChar char="•"/>
            </a:pPr>
            <a:r>
              <a:rPr lang="en-NZ"/>
              <a:t>Attack payload generation : e.g., an he attacker could train ChatGPT on SQL syntax and techniques commonly used in injection attacks, and then provide it with specific details of the target system. Subsequently, ChatGPT could be utilized to generate an SQL payload for injection into the vulnerable system.</a:t>
            </a:r>
            <a:endParaRPr/>
          </a:p>
          <a:p>
            <a:pPr indent="-228600" lvl="0" marL="228600" rtl="0" algn="l">
              <a:lnSpc>
                <a:spcPct val="90000"/>
              </a:lnSpc>
              <a:spcBef>
                <a:spcPts val="1000"/>
              </a:spcBef>
              <a:spcAft>
                <a:spcPts val="0"/>
              </a:spcAft>
              <a:buClr>
                <a:schemeClr val="dk1"/>
              </a:buClr>
              <a:buSzPts val="2800"/>
              <a:buChar char="•"/>
            </a:pPr>
            <a:r>
              <a:rPr lang="en-NZ"/>
              <a:t>Ransomware and malware code generation</a:t>
            </a:r>
            <a:endParaRPr/>
          </a:p>
          <a:p>
            <a:pPr indent="-228600" lvl="0" marL="228600" rtl="0" algn="l">
              <a:lnSpc>
                <a:spcPct val="90000"/>
              </a:lnSpc>
              <a:spcBef>
                <a:spcPts val="1000"/>
              </a:spcBef>
              <a:spcAft>
                <a:spcPts val="0"/>
              </a:spcAft>
              <a:buClr>
                <a:schemeClr val="dk1"/>
              </a:buClr>
              <a:buSzPts val="2800"/>
              <a:buChar char="•"/>
            </a:pPr>
            <a:r>
              <a:rPr lang="en-NZ"/>
              <a:t>Viruses to attack CPU architecture. Polymorphic malware (changes code after execution to  circumvent defence)</a:t>
            </a:r>
            <a:endParaRPr/>
          </a:p>
        </p:txBody>
      </p:sp>
      <p:sp>
        <p:nvSpPr>
          <p:cNvPr id="238" name="Google Shape;23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239" name="Google Shape;23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913795" y="609600"/>
            <a:ext cx="10353762" cy="8534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NZ"/>
              <a:t>ChatGPT for Cyber Defence</a:t>
            </a:r>
            <a:endParaRPr/>
          </a:p>
        </p:txBody>
      </p:sp>
      <p:sp>
        <p:nvSpPr>
          <p:cNvPr id="245" name="Google Shape;245;p19"/>
          <p:cNvSpPr txBox="1"/>
          <p:nvPr>
            <p:ph idx="1" type="body"/>
          </p:nvPr>
        </p:nvSpPr>
        <p:spPr>
          <a:xfrm>
            <a:off x="913795" y="1554480"/>
            <a:ext cx="10353762" cy="423671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NZ"/>
              <a:t>Reducing  the workload of Security Analysts by automatically analyzing cybersecurity incidents</a:t>
            </a:r>
            <a:endParaRPr/>
          </a:p>
          <a:p>
            <a:pPr indent="-228600" lvl="0" marL="228600" rtl="0" algn="l">
              <a:lnSpc>
                <a:spcPct val="90000"/>
              </a:lnSpc>
              <a:spcBef>
                <a:spcPts val="1000"/>
              </a:spcBef>
              <a:spcAft>
                <a:spcPts val="0"/>
              </a:spcAft>
              <a:buClr>
                <a:schemeClr val="dk1"/>
              </a:buClr>
              <a:buSzPct val="100000"/>
              <a:buChar char="•"/>
            </a:pPr>
            <a:r>
              <a:rPr lang="en-NZ"/>
              <a:t>As an AI language model, ChatGPT can assist in cybersecurity reporting by generating natural language reports based on cybersecurity data and events</a:t>
            </a:r>
            <a:endParaRPr/>
          </a:p>
          <a:p>
            <a:pPr indent="-228600" lvl="0" marL="228600" rtl="0" algn="l">
              <a:lnSpc>
                <a:spcPct val="90000"/>
              </a:lnSpc>
              <a:spcBef>
                <a:spcPts val="1000"/>
              </a:spcBef>
              <a:spcAft>
                <a:spcPts val="0"/>
              </a:spcAft>
              <a:buClr>
                <a:schemeClr val="dk1"/>
              </a:buClr>
              <a:buSzPct val="100000"/>
              <a:buChar char="•"/>
            </a:pPr>
            <a:r>
              <a:rPr lang="en-NZ"/>
              <a:t>Threat Intelligence:  processing vast amounts of data to identify potential security threats and generate actionable intelligence</a:t>
            </a:r>
            <a:endParaRPr/>
          </a:p>
          <a:p>
            <a:pPr indent="-228600" lvl="0" marL="228600" rtl="0" algn="l">
              <a:lnSpc>
                <a:spcPct val="90000"/>
              </a:lnSpc>
              <a:spcBef>
                <a:spcPts val="1000"/>
              </a:spcBef>
              <a:spcAft>
                <a:spcPts val="0"/>
              </a:spcAft>
              <a:buClr>
                <a:schemeClr val="dk1"/>
              </a:buClr>
              <a:buSzPct val="100000"/>
              <a:buChar char="•"/>
            </a:pPr>
            <a:r>
              <a:rPr lang="en-NZ"/>
              <a:t>Secure code generation and detection</a:t>
            </a:r>
            <a:endParaRPr/>
          </a:p>
          <a:p>
            <a:pPr indent="-228600" lvl="0" marL="228600" rtl="0" algn="l">
              <a:lnSpc>
                <a:spcPct val="90000"/>
              </a:lnSpc>
              <a:spcBef>
                <a:spcPts val="1000"/>
              </a:spcBef>
              <a:spcAft>
                <a:spcPts val="0"/>
              </a:spcAft>
              <a:buClr>
                <a:schemeClr val="dk1"/>
              </a:buClr>
              <a:buSzPct val="100000"/>
              <a:buChar char="•"/>
            </a:pPr>
            <a:r>
              <a:rPr lang="en-NZ"/>
              <a:t> Identifying  cyber attacks by generating natural language descriptions of attack patterns and behaviors</a:t>
            </a:r>
            <a:endParaRPr/>
          </a:p>
          <a:p>
            <a:pPr indent="-228600" lvl="0" marL="228600" rtl="0" algn="l">
              <a:lnSpc>
                <a:spcPct val="90000"/>
              </a:lnSpc>
              <a:spcBef>
                <a:spcPts val="1000"/>
              </a:spcBef>
              <a:spcAft>
                <a:spcPts val="0"/>
              </a:spcAft>
              <a:buClr>
                <a:schemeClr val="dk1"/>
              </a:buClr>
              <a:buSzPct val="100000"/>
              <a:buChar char="•"/>
            </a:pPr>
            <a:r>
              <a:rPr lang="en-NZ"/>
              <a:t>…………..others</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246" name="Google Shape;24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247" name="Google Shape;24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NZ"/>
              <a:t>TOPICS </a:t>
            </a:r>
            <a:endParaRPr/>
          </a:p>
        </p:txBody>
      </p:sp>
      <p:grpSp>
        <p:nvGrpSpPr>
          <p:cNvPr id="98" name="Google Shape;98;p2"/>
          <p:cNvGrpSpPr/>
          <p:nvPr/>
        </p:nvGrpSpPr>
        <p:grpSpPr>
          <a:xfrm>
            <a:off x="839021" y="2004973"/>
            <a:ext cx="10513956" cy="3992641"/>
            <a:chOff x="821" y="179348"/>
            <a:chExt cx="10513956" cy="3992641"/>
          </a:xfrm>
        </p:grpSpPr>
        <p:sp>
          <p:nvSpPr>
            <p:cNvPr id="99" name="Google Shape;99;p2"/>
            <p:cNvSpPr/>
            <p:nvPr/>
          </p:nvSpPr>
          <p:spPr>
            <a:xfrm>
              <a:off x="821" y="179348"/>
              <a:ext cx="3327201" cy="3992641"/>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txBox="1"/>
            <p:nvPr/>
          </p:nvSpPr>
          <p:spPr>
            <a:xfrm>
              <a:off x="821" y="1776404"/>
              <a:ext cx="3327201" cy="2395585"/>
            </a:xfrm>
            <a:prstGeom prst="rect">
              <a:avLst/>
            </a:prstGeom>
            <a:noFill/>
            <a:ln>
              <a:noFill/>
            </a:ln>
          </p:spPr>
          <p:txBody>
            <a:bodyPr anchorCtr="0" anchor="t" bIns="330200" lIns="328650" spcFirstLastPara="1" rIns="328650" wrap="square" tIns="0">
              <a:noAutofit/>
            </a:bodyPr>
            <a:lstStyle/>
            <a:p>
              <a:pPr indent="0" lvl="0" marL="0" marR="0" rtl="0" algn="l">
                <a:lnSpc>
                  <a:spcPct val="90000"/>
                </a:lnSpc>
                <a:spcBef>
                  <a:spcPts val="0"/>
                </a:spcBef>
                <a:spcAft>
                  <a:spcPts val="0"/>
                </a:spcAft>
                <a:buClr>
                  <a:schemeClr val="lt1"/>
                </a:buClr>
                <a:buSzPts val="2600"/>
                <a:buFont typeface="Calibri"/>
                <a:buNone/>
              </a:pPr>
              <a:r>
                <a:rPr b="0" i="0" lang="en-NZ" sz="2600" u="none" cap="none" strike="noStrike">
                  <a:solidFill>
                    <a:schemeClr val="lt1"/>
                  </a:solidFill>
                  <a:latin typeface="Calibri"/>
                  <a:ea typeface="Calibri"/>
                  <a:cs typeface="Calibri"/>
                  <a:sym typeface="Calibri"/>
                </a:rPr>
                <a:t>AI MODELS</a:t>
              </a:r>
              <a:endParaRPr/>
            </a:p>
          </p:txBody>
        </p:sp>
        <p:sp>
          <p:nvSpPr>
            <p:cNvPr id="101" name="Google Shape;101;p2"/>
            <p:cNvSpPr/>
            <p:nvPr/>
          </p:nvSpPr>
          <p:spPr>
            <a:xfrm>
              <a:off x="821" y="179348"/>
              <a:ext cx="3327201" cy="159705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txBox="1"/>
            <p:nvPr/>
          </p:nvSpPr>
          <p:spPr>
            <a:xfrm>
              <a:off x="821" y="179348"/>
              <a:ext cx="3327201" cy="1597056"/>
            </a:xfrm>
            <a:prstGeom prst="rect">
              <a:avLst/>
            </a:prstGeom>
            <a:noFill/>
            <a:ln>
              <a:noFill/>
            </a:ln>
          </p:spPr>
          <p:txBody>
            <a:bodyPr anchorCtr="0" anchor="ctr" bIns="165100" lIns="328650" spcFirstLastPara="1" rIns="328650" wrap="square" tIns="165100">
              <a:noAutofit/>
            </a:bodyPr>
            <a:lstStyle/>
            <a:p>
              <a:pPr indent="0" lvl="0" marL="0" marR="0" rtl="0" algn="l">
                <a:lnSpc>
                  <a:spcPct val="90000"/>
                </a:lnSpc>
                <a:spcBef>
                  <a:spcPts val="0"/>
                </a:spcBef>
                <a:spcAft>
                  <a:spcPts val="0"/>
                </a:spcAft>
                <a:buClr>
                  <a:schemeClr val="lt1"/>
                </a:buClr>
                <a:buSzPts val="6600"/>
                <a:buFont typeface="Calibri"/>
                <a:buNone/>
              </a:pPr>
              <a:r>
                <a:rPr b="0" i="0" lang="en-NZ" sz="6600" u="none" cap="none" strike="noStrike">
                  <a:solidFill>
                    <a:schemeClr val="lt1"/>
                  </a:solidFill>
                  <a:latin typeface="Calibri"/>
                  <a:ea typeface="Calibri"/>
                  <a:cs typeface="Calibri"/>
                  <a:sym typeface="Calibri"/>
                </a:rPr>
                <a:t>01</a:t>
              </a:r>
              <a:endParaRPr/>
            </a:p>
          </p:txBody>
        </p:sp>
        <p:sp>
          <p:nvSpPr>
            <p:cNvPr id="103" name="Google Shape;103;p2"/>
            <p:cNvSpPr/>
            <p:nvPr/>
          </p:nvSpPr>
          <p:spPr>
            <a:xfrm>
              <a:off x="3594199" y="179348"/>
              <a:ext cx="3327201" cy="3992641"/>
            </a:xfrm>
            <a:prstGeom prst="rect">
              <a:avLst/>
            </a:prstGeom>
            <a:solidFill>
              <a:schemeClr val="accent3"/>
            </a:solidFill>
            <a:ln cap="flat" cmpd="sng" w="12700">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txBox="1"/>
            <p:nvPr/>
          </p:nvSpPr>
          <p:spPr>
            <a:xfrm>
              <a:off x="3594199" y="1776404"/>
              <a:ext cx="3327201" cy="2395585"/>
            </a:xfrm>
            <a:prstGeom prst="rect">
              <a:avLst/>
            </a:prstGeom>
            <a:noFill/>
            <a:ln>
              <a:noFill/>
            </a:ln>
          </p:spPr>
          <p:txBody>
            <a:bodyPr anchorCtr="0" anchor="t" bIns="330200" lIns="328650" spcFirstLastPara="1" rIns="328650" wrap="square" tIns="0">
              <a:noAutofit/>
            </a:bodyPr>
            <a:lstStyle/>
            <a:p>
              <a:pPr indent="0" lvl="0" marL="0" marR="0" rtl="0" algn="l">
                <a:lnSpc>
                  <a:spcPct val="90000"/>
                </a:lnSpc>
                <a:spcBef>
                  <a:spcPts val="0"/>
                </a:spcBef>
                <a:spcAft>
                  <a:spcPts val="0"/>
                </a:spcAft>
                <a:buClr>
                  <a:schemeClr val="lt1"/>
                </a:buClr>
                <a:buSzPts val="2600"/>
                <a:buFont typeface="Calibri"/>
                <a:buNone/>
              </a:pPr>
              <a:r>
                <a:rPr b="0" i="0" lang="en-NZ" sz="2600" u="none" cap="none" strike="noStrike">
                  <a:solidFill>
                    <a:schemeClr val="lt1"/>
                  </a:solidFill>
                  <a:latin typeface="Calibri"/>
                  <a:ea typeface="Calibri"/>
                  <a:cs typeface="Calibri"/>
                  <a:sym typeface="Calibri"/>
                </a:rPr>
                <a:t>AI FOR CYBER DEFENSE</a:t>
              </a:r>
              <a:endParaRPr/>
            </a:p>
          </p:txBody>
        </p:sp>
        <p:sp>
          <p:nvSpPr>
            <p:cNvPr id="105" name="Google Shape;105;p2"/>
            <p:cNvSpPr/>
            <p:nvPr/>
          </p:nvSpPr>
          <p:spPr>
            <a:xfrm>
              <a:off x="3594199" y="179348"/>
              <a:ext cx="3327201" cy="159705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txBox="1"/>
            <p:nvPr/>
          </p:nvSpPr>
          <p:spPr>
            <a:xfrm>
              <a:off x="3594199" y="179348"/>
              <a:ext cx="3327201" cy="1597056"/>
            </a:xfrm>
            <a:prstGeom prst="rect">
              <a:avLst/>
            </a:prstGeom>
            <a:noFill/>
            <a:ln>
              <a:noFill/>
            </a:ln>
          </p:spPr>
          <p:txBody>
            <a:bodyPr anchorCtr="0" anchor="ctr" bIns="165100" lIns="328650" spcFirstLastPara="1" rIns="328650" wrap="square" tIns="165100">
              <a:noAutofit/>
            </a:bodyPr>
            <a:lstStyle/>
            <a:p>
              <a:pPr indent="0" lvl="0" marL="0" marR="0" rtl="0" algn="l">
                <a:lnSpc>
                  <a:spcPct val="90000"/>
                </a:lnSpc>
                <a:spcBef>
                  <a:spcPts val="0"/>
                </a:spcBef>
                <a:spcAft>
                  <a:spcPts val="0"/>
                </a:spcAft>
                <a:buClr>
                  <a:schemeClr val="lt1"/>
                </a:buClr>
                <a:buSzPts val="6600"/>
                <a:buFont typeface="Calibri"/>
                <a:buNone/>
              </a:pPr>
              <a:r>
                <a:rPr b="0" i="0" lang="en-NZ" sz="6600" u="none" cap="none" strike="noStrike">
                  <a:solidFill>
                    <a:schemeClr val="lt1"/>
                  </a:solidFill>
                  <a:latin typeface="Calibri"/>
                  <a:ea typeface="Calibri"/>
                  <a:cs typeface="Calibri"/>
                  <a:sym typeface="Calibri"/>
                </a:rPr>
                <a:t>02</a:t>
              </a:r>
              <a:endParaRPr/>
            </a:p>
          </p:txBody>
        </p:sp>
        <p:sp>
          <p:nvSpPr>
            <p:cNvPr id="107" name="Google Shape;107;p2"/>
            <p:cNvSpPr/>
            <p:nvPr/>
          </p:nvSpPr>
          <p:spPr>
            <a:xfrm>
              <a:off x="7187576" y="179348"/>
              <a:ext cx="3327201" cy="3992641"/>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txBox="1"/>
            <p:nvPr/>
          </p:nvSpPr>
          <p:spPr>
            <a:xfrm>
              <a:off x="7187576" y="1776404"/>
              <a:ext cx="3327201" cy="2395585"/>
            </a:xfrm>
            <a:prstGeom prst="rect">
              <a:avLst/>
            </a:prstGeom>
            <a:noFill/>
            <a:ln>
              <a:noFill/>
            </a:ln>
          </p:spPr>
          <p:txBody>
            <a:bodyPr anchorCtr="0" anchor="t" bIns="330200" lIns="328650" spcFirstLastPara="1" rIns="328650" wrap="square" tIns="0">
              <a:noAutofit/>
            </a:bodyPr>
            <a:lstStyle/>
            <a:p>
              <a:pPr indent="0" lvl="0" marL="0" marR="0" rtl="0" algn="l">
                <a:lnSpc>
                  <a:spcPct val="90000"/>
                </a:lnSpc>
                <a:spcBef>
                  <a:spcPts val="0"/>
                </a:spcBef>
                <a:spcAft>
                  <a:spcPts val="0"/>
                </a:spcAft>
                <a:buClr>
                  <a:schemeClr val="lt1"/>
                </a:buClr>
                <a:buSzPts val="2600"/>
                <a:buFont typeface="Calibri"/>
                <a:buNone/>
              </a:pPr>
              <a:r>
                <a:rPr b="0" i="0" lang="en-NZ" sz="2600" u="none" cap="none" strike="noStrike">
                  <a:solidFill>
                    <a:schemeClr val="lt1"/>
                  </a:solidFill>
                  <a:latin typeface="Calibri"/>
                  <a:ea typeface="Calibri"/>
                  <a:cs typeface="Calibri"/>
                  <a:sym typeface="Calibri"/>
                </a:rPr>
                <a:t>AI FOR CYBER ATTACKS </a:t>
              </a:r>
              <a:endParaRPr/>
            </a:p>
          </p:txBody>
        </p:sp>
        <p:sp>
          <p:nvSpPr>
            <p:cNvPr id="109" name="Google Shape;109;p2"/>
            <p:cNvSpPr/>
            <p:nvPr/>
          </p:nvSpPr>
          <p:spPr>
            <a:xfrm>
              <a:off x="7187576" y="179348"/>
              <a:ext cx="3327201" cy="159705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txBox="1"/>
            <p:nvPr/>
          </p:nvSpPr>
          <p:spPr>
            <a:xfrm>
              <a:off x="7187576" y="179348"/>
              <a:ext cx="3327201" cy="1597056"/>
            </a:xfrm>
            <a:prstGeom prst="rect">
              <a:avLst/>
            </a:prstGeom>
            <a:noFill/>
            <a:ln>
              <a:noFill/>
            </a:ln>
          </p:spPr>
          <p:txBody>
            <a:bodyPr anchorCtr="0" anchor="ctr" bIns="165100" lIns="328650" spcFirstLastPara="1" rIns="328650" wrap="square" tIns="165100">
              <a:noAutofit/>
            </a:bodyPr>
            <a:lstStyle/>
            <a:p>
              <a:pPr indent="0" lvl="0" marL="0" marR="0" rtl="0" algn="l">
                <a:lnSpc>
                  <a:spcPct val="90000"/>
                </a:lnSpc>
                <a:spcBef>
                  <a:spcPts val="0"/>
                </a:spcBef>
                <a:spcAft>
                  <a:spcPts val="0"/>
                </a:spcAft>
                <a:buClr>
                  <a:schemeClr val="lt1"/>
                </a:buClr>
                <a:buSzPts val="6600"/>
                <a:buFont typeface="Calibri"/>
                <a:buNone/>
              </a:pPr>
              <a:r>
                <a:rPr b="0" i="0" lang="en-NZ" sz="6600" u="none" cap="none" strike="noStrike">
                  <a:solidFill>
                    <a:schemeClr val="lt1"/>
                  </a:solidFill>
                  <a:latin typeface="Calibri"/>
                  <a:ea typeface="Calibri"/>
                  <a:cs typeface="Calibri"/>
                  <a:sym typeface="Calibri"/>
                </a:rPr>
                <a:t>03</a:t>
              </a:r>
              <a:endParaRPr/>
            </a:p>
          </p:txBody>
        </p:sp>
      </p:grpSp>
      <p:sp>
        <p:nvSpPr>
          <p:cNvPr id="111" name="Google Shape;111;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type="title"/>
          </p:nvPr>
        </p:nvSpPr>
        <p:spPr>
          <a:xfrm>
            <a:off x="-198725" y="-23496"/>
            <a:ext cx="7148165" cy="1257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lang="en-NZ">
                <a:solidFill>
                  <a:srgbClr val="FF0000"/>
                </a:solidFill>
              </a:rPr>
              <a:t>SOURCE 1 </a:t>
            </a:r>
            <a:r>
              <a:rPr lang="en-NZ">
                <a:solidFill>
                  <a:schemeClr val="dk1"/>
                </a:solidFill>
              </a:rPr>
              <a:t>Zhang et al, 2022</a:t>
            </a:r>
            <a:endParaRPr/>
          </a:p>
        </p:txBody>
      </p:sp>
      <p:pic>
        <p:nvPicPr>
          <p:cNvPr id="117" name="Google Shape;117;p3"/>
          <p:cNvPicPr preferRelativeResize="0"/>
          <p:nvPr>
            <p:ph idx="1" type="body"/>
          </p:nvPr>
        </p:nvPicPr>
        <p:blipFill rotWithShape="1">
          <a:blip r:embed="rId3">
            <a:alphaModFix/>
          </a:blip>
          <a:srcRect b="0" l="0" r="0" t="0"/>
          <a:stretch/>
        </p:blipFill>
        <p:spPr>
          <a:xfrm>
            <a:off x="443850" y="1725930"/>
            <a:ext cx="10235227" cy="5132070"/>
          </a:xfrm>
          <a:prstGeom prst="rect">
            <a:avLst/>
          </a:prstGeom>
          <a:noFill/>
          <a:ln>
            <a:noFill/>
          </a:ln>
        </p:spPr>
      </p:pic>
      <p:sp>
        <p:nvSpPr>
          <p:cNvPr id="118" name="Google Shape;118;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119" name="Google Shape;11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sp>
        <p:nvSpPr>
          <p:cNvPr id="120" name="Google Shape;120;p3"/>
          <p:cNvSpPr txBox="1"/>
          <p:nvPr/>
        </p:nvSpPr>
        <p:spPr>
          <a:xfrm>
            <a:off x="7586660" y="426720"/>
            <a:ext cx="272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NZ" sz="1800" u="none" cap="none" strike="noStrike">
                <a:solidFill>
                  <a:schemeClr val="dk1"/>
                </a:solidFill>
                <a:latin typeface="Open Sans"/>
                <a:ea typeface="Open Sans"/>
                <a:cs typeface="Open Sans"/>
                <a:sym typeface="Open Sans"/>
              </a:rPr>
              <a:t>Fig. 3 </a:t>
            </a:r>
            <a:r>
              <a:rPr b="0" i="0" lang="en-NZ" sz="1800" u="none" cap="none" strike="noStrike">
                <a:solidFill>
                  <a:schemeClr val="dk1"/>
                </a:solidFill>
                <a:latin typeface="Arial"/>
                <a:ea typeface="Arial"/>
                <a:cs typeface="Arial"/>
                <a:sym typeface="Arial"/>
              </a:rPr>
              <a:t>A general model for cyber security (</a:t>
            </a:r>
            <a:r>
              <a:rPr b="0" i="1" lang="en-NZ" sz="1800" u="none" cap="none" strike="noStrike">
                <a:solidFill>
                  <a:schemeClr val="dk1"/>
                </a:solidFill>
                <a:latin typeface="Arial"/>
                <a:ea typeface="Arial"/>
                <a:cs typeface="Arial"/>
                <a:sym typeface="Arial"/>
              </a:rPr>
              <a:t>using AI</a:t>
            </a:r>
            <a:r>
              <a:rPr b="0" i="0" lang="en-NZ" sz="1800" u="none" cap="none" strike="noStrike">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NZ">
                <a:solidFill>
                  <a:srgbClr val="FF0000"/>
                </a:solidFill>
                <a:highlight>
                  <a:srgbClr val="FFFF00"/>
                </a:highlight>
              </a:rPr>
              <a:t>Limitations of AI approaches </a:t>
            </a:r>
            <a:endParaRPr/>
          </a:p>
        </p:txBody>
      </p:sp>
      <p:sp>
        <p:nvSpPr>
          <p:cNvPr id="126" name="Google Shape;126;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1" i="0" lang="en-NZ" sz="1800" u="none" strike="noStrike">
                <a:latin typeface="Open Sans"/>
                <a:ea typeface="Open Sans"/>
                <a:cs typeface="Open Sans"/>
                <a:sym typeface="Open Sans"/>
              </a:rPr>
              <a:t>Interference of confusing data (</a:t>
            </a:r>
            <a:r>
              <a:rPr b="0" i="0" lang="en-NZ" sz="1800" u="none" strike="noStrike">
                <a:latin typeface="Arial"/>
                <a:ea typeface="Arial"/>
                <a:cs typeface="Arial"/>
                <a:sym typeface="Arial"/>
              </a:rPr>
              <a:t>How much interference can cheat AI?)</a:t>
            </a:r>
            <a:endParaRPr/>
          </a:p>
          <a:p>
            <a:pPr indent="-228600" lvl="0" marL="228600" rtl="0" algn="l">
              <a:lnSpc>
                <a:spcPct val="90000"/>
              </a:lnSpc>
              <a:spcBef>
                <a:spcPts val="1000"/>
              </a:spcBef>
              <a:spcAft>
                <a:spcPts val="0"/>
              </a:spcAft>
              <a:buClr>
                <a:schemeClr val="dk1"/>
              </a:buClr>
              <a:buSzPts val="1800"/>
              <a:buChar char="•"/>
            </a:pPr>
            <a:r>
              <a:rPr b="1" i="0" lang="en-NZ" sz="1800" u="none" strike="noStrike">
                <a:latin typeface="Open Sans"/>
                <a:ea typeface="Open Sans"/>
                <a:cs typeface="Open Sans"/>
                <a:sym typeface="Open Sans"/>
              </a:rPr>
              <a:t>Maliciously modified model</a:t>
            </a:r>
            <a:r>
              <a:rPr lang="en-NZ" sz="1800">
                <a:latin typeface="Arial"/>
                <a:ea typeface="Arial"/>
                <a:cs typeface="Arial"/>
                <a:sym typeface="Arial"/>
              </a:rPr>
              <a:t> </a:t>
            </a:r>
            <a:endParaRPr/>
          </a:p>
          <a:p>
            <a:pPr indent="-228600" lvl="0" marL="228600" rtl="0" algn="l">
              <a:lnSpc>
                <a:spcPct val="90000"/>
              </a:lnSpc>
              <a:spcBef>
                <a:spcPts val="1000"/>
              </a:spcBef>
              <a:spcAft>
                <a:spcPts val="0"/>
              </a:spcAft>
              <a:buClr>
                <a:schemeClr val="dk1"/>
              </a:buClr>
              <a:buSzPts val="1800"/>
              <a:buChar char="•"/>
            </a:pPr>
            <a:r>
              <a:rPr b="1" i="0" lang="en-NZ" sz="1800" u="none" strike="noStrike">
                <a:latin typeface="Open Sans"/>
                <a:ea typeface="Open Sans"/>
                <a:cs typeface="Open Sans"/>
                <a:sym typeface="Open Sans"/>
              </a:rPr>
              <a:t>Lack of transparency in AI decision‑making process</a:t>
            </a:r>
            <a:endParaRPr b="1" i="0" sz="1800" u="none" strike="noStrike">
              <a:latin typeface="Arial"/>
              <a:ea typeface="Arial"/>
              <a:cs typeface="Arial"/>
              <a:sym typeface="Arial"/>
            </a:endParaRPr>
          </a:p>
          <a:p>
            <a:pPr indent="-228600" lvl="0" marL="228600" rtl="0" algn="l">
              <a:lnSpc>
                <a:spcPct val="90000"/>
              </a:lnSpc>
              <a:spcBef>
                <a:spcPts val="1000"/>
              </a:spcBef>
              <a:spcAft>
                <a:spcPts val="0"/>
              </a:spcAft>
              <a:buClr>
                <a:schemeClr val="dk1"/>
              </a:buClr>
              <a:buSzPts val="1800"/>
              <a:buChar char="•"/>
            </a:pPr>
            <a:r>
              <a:rPr b="1" i="0" lang="en-NZ" sz="1800" u="none" strike="noStrike">
                <a:latin typeface="Open Sans"/>
                <a:ea typeface="Open Sans"/>
                <a:cs typeface="Open Sans"/>
                <a:sym typeface="Open Sans"/>
              </a:rPr>
              <a:t>High data requirements</a:t>
            </a:r>
            <a:r>
              <a:rPr b="1" lang="en-NZ" sz="1800">
                <a:latin typeface="Arial"/>
                <a:ea typeface="Arial"/>
                <a:cs typeface="Arial"/>
                <a:sym typeface="Arial"/>
              </a:rPr>
              <a:t> </a:t>
            </a:r>
            <a:endParaRPr/>
          </a:p>
          <a:p>
            <a:pPr indent="0" lvl="0" marL="36900" rtl="0" algn="l">
              <a:lnSpc>
                <a:spcPct val="90000"/>
              </a:lnSpc>
              <a:spcBef>
                <a:spcPts val="1000"/>
              </a:spcBef>
              <a:spcAft>
                <a:spcPts val="0"/>
              </a:spcAft>
              <a:buClr>
                <a:schemeClr val="dk1"/>
              </a:buClr>
              <a:buSzPts val="1800"/>
              <a:buNone/>
            </a:pPr>
            <a:r>
              <a:rPr b="1" i="0" lang="en-NZ" sz="1800" u="none" strike="noStrike">
                <a:latin typeface="Arial"/>
                <a:ea typeface="Arial"/>
                <a:cs typeface="Arial"/>
                <a:sym typeface="Arial"/>
              </a:rPr>
              <a:t>------------------------------------------------------------------------------------------------------------------------------------------</a:t>
            </a:r>
            <a:endParaRPr/>
          </a:p>
          <a:p>
            <a:pPr indent="0" lvl="0" marL="36900" rtl="0" algn="l">
              <a:lnSpc>
                <a:spcPct val="90000"/>
              </a:lnSpc>
              <a:spcBef>
                <a:spcPts val="1000"/>
              </a:spcBef>
              <a:spcAft>
                <a:spcPts val="0"/>
              </a:spcAft>
              <a:buClr>
                <a:schemeClr val="dk1"/>
              </a:buClr>
              <a:buSzPts val="1800"/>
              <a:buNone/>
            </a:pPr>
            <a:r>
              <a:rPr b="1" i="0" lang="en-NZ" sz="1800" u="none" strike="noStrike">
                <a:latin typeface="Arial"/>
                <a:ea typeface="Arial"/>
                <a:cs typeface="Arial"/>
                <a:sym typeface="Arial"/>
              </a:rPr>
              <a:t>Proposed Human-in-the-Loop Cyber Security Model (HLCSM). (Next slide)</a:t>
            </a:r>
            <a:endParaRPr/>
          </a:p>
          <a:p>
            <a:pPr indent="0" lvl="0" marL="36900" rtl="0" algn="l">
              <a:lnSpc>
                <a:spcPct val="90000"/>
              </a:lnSpc>
              <a:spcBef>
                <a:spcPts val="1000"/>
              </a:spcBef>
              <a:spcAft>
                <a:spcPts val="0"/>
              </a:spcAft>
              <a:buClr>
                <a:schemeClr val="dk1"/>
              </a:buClr>
              <a:buSzPts val="1800"/>
              <a:buNone/>
            </a:pPr>
            <a:r>
              <a:rPr b="1" lang="en-NZ" sz="1800">
                <a:latin typeface="Arial"/>
                <a:ea typeface="Arial"/>
                <a:cs typeface="Arial"/>
                <a:sym typeface="Arial"/>
              </a:rPr>
              <a:t>MIM (manual intervention module) + MDM (machine detection module)  --?  </a:t>
            </a:r>
            <a:r>
              <a:rPr b="1" i="0" lang="en-NZ" sz="1800" u="none" strike="noStrike">
                <a:latin typeface="Arial"/>
                <a:ea typeface="Arial"/>
                <a:cs typeface="Arial"/>
                <a:sym typeface="Arial"/>
              </a:rPr>
              <a:t>When the confidence level is high, the final result will be given directly by MDM, which can not only save manpower, but also reduce the identification time and meet the requirements of cyber events processing. However, when the confidence level is low, the feedback will arrive at MIM and be processed by specialists</a:t>
            </a:r>
            <a:endParaRPr/>
          </a:p>
          <a:p>
            <a:pPr indent="0" lvl="0" marL="36900" rtl="0" algn="l">
              <a:lnSpc>
                <a:spcPct val="90000"/>
              </a:lnSpc>
              <a:spcBef>
                <a:spcPts val="1000"/>
              </a:spcBef>
              <a:spcAft>
                <a:spcPts val="0"/>
              </a:spcAft>
              <a:buClr>
                <a:schemeClr val="dk1"/>
              </a:buClr>
              <a:buSzPts val="1800"/>
              <a:buNone/>
            </a:pPr>
            <a:r>
              <a:t/>
            </a:r>
            <a:endParaRPr b="1" i="0" sz="1800" u="none" strike="noStrike">
              <a:latin typeface="Arial"/>
              <a:ea typeface="Arial"/>
              <a:cs typeface="Arial"/>
              <a:sym typeface="Arial"/>
            </a:endParaRPr>
          </a:p>
          <a:p>
            <a:pPr indent="0" lvl="0" marL="36900" rtl="0" algn="l">
              <a:lnSpc>
                <a:spcPct val="90000"/>
              </a:lnSpc>
              <a:spcBef>
                <a:spcPts val="1000"/>
              </a:spcBef>
              <a:spcAft>
                <a:spcPts val="0"/>
              </a:spcAft>
              <a:buClr>
                <a:schemeClr val="dk1"/>
              </a:buClr>
              <a:buSzPts val="1800"/>
              <a:buNone/>
            </a:pPr>
            <a:r>
              <a:t/>
            </a:r>
            <a:endParaRPr b="1" i="0" sz="1800" u="none" strike="noStrike">
              <a:latin typeface="Open Sans"/>
              <a:ea typeface="Open Sans"/>
              <a:cs typeface="Open Sans"/>
              <a:sym typeface="Open Sans"/>
            </a:endParaRPr>
          </a:p>
        </p:txBody>
      </p:sp>
      <p:sp>
        <p:nvSpPr>
          <p:cNvPr id="127" name="Google Shape;1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128" name="Google Shape;1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134" name="Google Shape;13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NZ"/>
              <a:t>‹#›</a:t>
            </a:fld>
            <a:endParaRPr/>
          </a:p>
        </p:txBody>
      </p:sp>
      <p:pic>
        <p:nvPicPr>
          <p:cNvPr id="135" name="Google Shape;135;p5"/>
          <p:cNvPicPr preferRelativeResize="0"/>
          <p:nvPr/>
        </p:nvPicPr>
        <p:blipFill rotWithShape="1">
          <a:blip r:embed="rId3">
            <a:alphaModFix/>
          </a:blip>
          <a:srcRect b="0" l="0" r="0" t="0"/>
          <a:stretch/>
        </p:blipFill>
        <p:spPr>
          <a:xfrm>
            <a:off x="156594" y="400574"/>
            <a:ext cx="11878811" cy="6056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lang="en-NZ">
                <a:solidFill>
                  <a:srgbClr val="FF0000"/>
                </a:solidFill>
              </a:rPr>
              <a:t>SOURCE 2 </a:t>
            </a:r>
            <a:r>
              <a:rPr lang="en-NZ"/>
              <a:t>Kaur et al 2023: RQ2 -- use cases of AI in Cybersecurity </a:t>
            </a:r>
            <a:endParaRPr/>
          </a:p>
        </p:txBody>
      </p:sp>
      <p:sp>
        <p:nvSpPr>
          <p:cNvPr id="141" name="Google Shape;141;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NZ"/>
              <a:t>The term cybersecurity refers to a set of technologies, processes and practices to protect and defend networks, devices, software and data from attacks, damage or unauthorized access</a:t>
            </a:r>
            <a:endParaRPr/>
          </a:p>
          <a:p>
            <a:pPr indent="-228600" lvl="0" marL="228600" rtl="0" algn="l">
              <a:lnSpc>
                <a:spcPct val="90000"/>
              </a:lnSpc>
              <a:spcBef>
                <a:spcPts val="1000"/>
              </a:spcBef>
              <a:spcAft>
                <a:spcPts val="0"/>
              </a:spcAft>
              <a:buClr>
                <a:schemeClr val="dk1"/>
              </a:buClr>
              <a:buSzPts val="2800"/>
              <a:buChar char="•"/>
            </a:pPr>
            <a:r>
              <a:rPr lang="en-NZ"/>
              <a:t>AI:  a tool that can provide analytics and intelligence to protect against ever-evolving cyberattacks by swiftly analysing millions of events and tracking a wide variety of cyber threats (definitions, sections 2.2)</a:t>
            </a:r>
            <a:endParaRPr/>
          </a:p>
          <a:p>
            <a:pPr indent="-228600" lvl="1" marL="685800" rtl="0" algn="l">
              <a:lnSpc>
                <a:spcPct val="90000"/>
              </a:lnSpc>
              <a:spcBef>
                <a:spcPts val="500"/>
              </a:spcBef>
              <a:spcAft>
                <a:spcPts val="0"/>
              </a:spcAft>
              <a:buClr>
                <a:schemeClr val="dk1"/>
              </a:buClr>
              <a:buSzPts val="2400"/>
              <a:buChar char="•"/>
            </a:pPr>
            <a:r>
              <a:rPr lang="en-NZ"/>
              <a:t> to anticipate and act in advance of the problem. </a:t>
            </a:r>
            <a:endParaRPr/>
          </a:p>
          <a:p>
            <a:pPr indent="-228600" lvl="1" marL="685800" rtl="0" algn="l">
              <a:lnSpc>
                <a:spcPct val="90000"/>
              </a:lnSpc>
              <a:spcBef>
                <a:spcPts val="500"/>
              </a:spcBef>
              <a:spcAft>
                <a:spcPts val="0"/>
              </a:spcAft>
              <a:buClr>
                <a:schemeClr val="dk1"/>
              </a:buClr>
              <a:buSzPts val="2400"/>
              <a:buChar char="•"/>
            </a:pPr>
            <a:r>
              <a:rPr lang="en-NZ"/>
              <a:t>   AI is increasingly being integrated into the cybersecurity fabric </a:t>
            </a:r>
            <a:endParaRPr/>
          </a:p>
          <a:p>
            <a:pPr indent="-228600" lvl="1" marL="685800" rtl="0" algn="l">
              <a:lnSpc>
                <a:spcPct val="90000"/>
              </a:lnSpc>
              <a:spcBef>
                <a:spcPts val="500"/>
              </a:spcBef>
              <a:spcAft>
                <a:spcPts val="0"/>
              </a:spcAft>
              <a:buClr>
                <a:schemeClr val="dk1"/>
              </a:buClr>
              <a:buSzPts val="2400"/>
              <a:buChar char="•"/>
            </a:pPr>
            <a:r>
              <a:rPr lang="en-NZ"/>
              <a:t> used in a variety of </a:t>
            </a:r>
            <a:r>
              <a:rPr lang="en-NZ">
                <a:solidFill>
                  <a:schemeClr val="lt1"/>
                </a:solidFill>
                <a:highlight>
                  <a:srgbClr val="C0C0C0"/>
                </a:highlight>
              </a:rPr>
              <a:t>use cases to automate security tasks or support the work of human security teams</a:t>
            </a:r>
            <a:endParaRPr/>
          </a:p>
        </p:txBody>
      </p:sp>
      <p:sp>
        <p:nvSpPr>
          <p:cNvPr id="142" name="Google Shape;1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143" name="Google Shape;1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NZ"/>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txBox="1"/>
          <p:nvPr>
            <p:ph type="title"/>
          </p:nvPr>
        </p:nvSpPr>
        <p:spPr>
          <a:xfrm>
            <a:off x="714375" y="-109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NZ"/>
              <a:t>Applying the NIST Cybersecurity  Framework</a:t>
            </a:r>
            <a:endParaRPr/>
          </a:p>
        </p:txBody>
      </p:sp>
      <p:sp>
        <p:nvSpPr>
          <p:cNvPr id="149" name="Google Shape;149;p7"/>
          <p:cNvSpPr txBox="1"/>
          <p:nvPr>
            <p:ph idx="1" type="body"/>
          </p:nvPr>
        </p:nvSpPr>
        <p:spPr>
          <a:xfrm>
            <a:off x="0" y="990600"/>
            <a:ext cx="12072729" cy="480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NZ"/>
              <a:t>AI techniques in the five different cybersecurity functions (Identify, Protect, Detect, Respond and Recover)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50" name="Google Shape;15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151" name="Google Shape;15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pic>
        <p:nvPicPr>
          <p:cNvPr id="152" name="Google Shape;152;p7"/>
          <p:cNvPicPr preferRelativeResize="0"/>
          <p:nvPr/>
        </p:nvPicPr>
        <p:blipFill rotWithShape="1">
          <a:blip r:embed="rId3">
            <a:alphaModFix/>
          </a:blip>
          <a:srcRect b="0" l="0" r="0" t="0"/>
          <a:stretch/>
        </p:blipFill>
        <p:spPr>
          <a:xfrm>
            <a:off x="1718765" y="1966912"/>
            <a:ext cx="9996985" cy="457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158" name="Google Shape;15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NZ"/>
              <a:t>‹#›</a:t>
            </a:fld>
            <a:endParaRPr/>
          </a:p>
        </p:txBody>
      </p:sp>
      <p:pic>
        <p:nvPicPr>
          <p:cNvPr id="159" name="Google Shape;159;p8"/>
          <p:cNvPicPr preferRelativeResize="0"/>
          <p:nvPr/>
        </p:nvPicPr>
        <p:blipFill rotWithShape="1">
          <a:blip r:embed="rId3">
            <a:alphaModFix/>
          </a:blip>
          <a:srcRect b="0" l="0" r="0" t="0"/>
          <a:stretch/>
        </p:blipFill>
        <p:spPr>
          <a:xfrm>
            <a:off x="271621" y="0"/>
            <a:ext cx="11648757"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9"/>
          <p:cNvSpPr txBox="1"/>
          <p:nvPr>
            <p:ph type="title"/>
          </p:nvPr>
        </p:nvSpPr>
        <p:spPr>
          <a:xfrm>
            <a:off x="0" y="85726"/>
            <a:ext cx="10353762" cy="60901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NZ">
                <a:solidFill>
                  <a:srgbClr val="FF0000"/>
                </a:solidFill>
              </a:rPr>
              <a:t>SOURCE 3 </a:t>
            </a:r>
            <a:r>
              <a:rPr lang="en-NZ">
                <a:solidFill>
                  <a:schemeClr val="dk1"/>
                </a:solidFill>
              </a:rPr>
              <a:t>Guembe et al 2022</a:t>
            </a:r>
            <a:endParaRPr/>
          </a:p>
        </p:txBody>
      </p:sp>
      <p:sp>
        <p:nvSpPr>
          <p:cNvPr id="165" name="Google Shape;165;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66" name="Google Shape;166;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NZ"/>
              <a:t>COMP821 Krassie Petrova </a:t>
            </a:r>
            <a:endParaRPr/>
          </a:p>
        </p:txBody>
      </p:sp>
      <p:sp>
        <p:nvSpPr>
          <p:cNvPr id="167" name="Google Shape;16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NZ"/>
              <a:t>#</a:t>
            </a:r>
            <a:endParaRPr/>
          </a:p>
        </p:txBody>
      </p:sp>
      <p:pic>
        <p:nvPicPr>
          <p:cNvPr id="168" name="Google Shape;168;p9"/>
          <p:cNvPicPr preferRelativeResize="0"/>
          <p:nvPr/>
        </p:nvPicPr>
        <p:blipFill rotWithShape="1">
          <a:blip r:embed="rId3">
            <a:alphaModFix/>
          </a:blip>
          <a:srcRect b="0" l="0" r="0" t="0"/>
          <a:stretch/>
        </p:blipFill>
        <p:spPr>
          <a:xfrm>
            <a:off x="1059180" y="788228"/>
            <a:ext cx="9438896" cy="60697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2023-08-13T04:24:16Z</dcterms:created>
  <dc:creator>Krassie Petrova</dc:creator>
</cp:coreProperties>
</file>